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26" r:id="rId3"/>
    <p:sldId id="328" r:id="rId4"/>
    <p:sldId id="329" r:id="rId5"/>
    <p:sldId id="333" r:id="rId6"/>
    <p:sldId id="334" r:id="rId7"/>
    <p:sldId id="331" r:id="rId8"/>
    <p:sldId id="337" r:id="rId9"/>
    <p:sldId id="335" r:id="rId10"/>
    <p:sldId id="336" r:id="rId11"/>
    <p:sldId id="332" r:id="rId12"/>
    <p:sldId id="338" r:id="rId13"/>
    <p:sldId id="339" r:id="rId14"/>
    <p:sldId id="340" r:id="rId15"/>
    <p:sldId id="341" r:id="rId16"/>
    <p:sldId id="342" r:id="rId17"/>
    <p:sldId id="343" r:id="rId18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797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495065-A04B-47C4-883A-3B79D3206F58}" type="datetimeFigureOut">
              <a:rPr lang="de-AT"/>
              <a:pPr>
                <a:defRPr/>
              </a:pPr>
              <a:t>13.02.2019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62A6CD-9E58-4339-A273-42F21758236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3924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AF9C49A-9DB8-4C8E-8848-1DC87ECE4D85}" type="slidenum">
              <a:rPr lang="de-AT" smtClean="0"/>
              <a:pPr eaLnBrk="1" hangingPunct="1"/>
              <a:t>1</a:t>
            </a:fld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47817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5E21-A39B-4810-93B2-8A84208D333B}" type="datetime1">
              <a:rPr lang="de-AT" smtClean="0"/>
              <a:pPr>
                <a:defRPr/>
              </a:pPr>
              <a:t>13.02.2019</a:t>
            </a:fld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13725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30C0F71-4989-4613-AB12-A68E52B309A1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AT" smtClean="0"/>
              <a:t>BI d.F. Bernhard Weixler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819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E1A4F-F66B-4FB2-AA8F-ED279C783948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 d.F. Bernhard Weixler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160A-F990-43C6-8E6A-F4F503392D0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95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2940-451D-4214-82FE-9DDDAFA0B369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 d.F. Bernhard Weixler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8B993-6177-4C6D-8151-D6EE62BBD34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342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A88D-ADB6-4B7A-B448-68E3737702F8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 d.F. Bernhard Weixler</a:t>
            </a: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BD04A-C41A-4896-814E-3BF4B1AF60C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052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3F87-B1FC-42EB-92F3-55C24301D774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 d.F. Bernhard Weixler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0438F-A080-4D14-BA32-F4C0B662277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986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A6E0-97EA-4655-ADBF-2759A4ABC6DC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 d.F. Bernhard Weixler</a:t>
            </a: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A0115-6F58-48FC-BAC0-718C55DA5EE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791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417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629A-7D7F-4404-BC81-8CA3AB44E9E3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 d.F. Bernhard Weixler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984B-7B3A-481B-8340-0DE3B6B93D2A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525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9536" y="5309300"/>
            <a:ext cx="5486400" cy="3507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8884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AB80-6B66-4C0C-B618-481A16D9443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 d.F. Bernhard Weixler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6AAEC-2A64-4A13-B53C-AF1862A1C59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8258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 noChangeAspect="1"/>
          </p:cNvGrpSpPr>
          <p:nvPr userDrawn="1"/>
        </p:nvGrpSpPr>
        <p:grpSpPr bwMode="auto">
          <a:xfrm>
            <a:off x="1" y="0"/>
            <a:ext cx="9144000" cy="1894639"/>
            <a:chOff x="90" y="127"/>
            <a:chExt cx="11694" cy="2423"/>
          </a:xfrm>
        </p:grpSpPr>
        <p:pic>
          <p:nvPicPr>
            <p:cNvPr id="9" name="Picture 12" descr="C:\Daten\BFVVO\Vorlagen2013\Linien.jp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420"/>
              <a:ext cx="11694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C:\Daten\BFVVO\Vorlagen2013\voitsberg_transparent.gif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" y="127"/>
              <a:ext cx="3630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484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2845968"/>
            <a:ext cx="8229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fld id="{A8B0947E-0718-46E7-B188-2045FE83D4FF}" type="datetime1">
              <a:rPr lang="de-AT" smtClean="0"/>
              <a:pPr>
                <a:defRPr/>
              </a:pPr>
              <a:t>13.02.2019</a:t>
            </a:fld>
            <a:endParaRPr lang="de-AT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r>
              <a:rPr lang="de-AT" smtClean="0"/>
              <a:t>BI d.F. Bernhard Weixler</a:t>
            </a:r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fv.steiermark.at/Home/Sachgebiete/Atemschutz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lm"/>
          <p:cNvPicPr>
            <a:picLocks noChangeAspect="1" noChangeArrowheads="1"/>
          </p:cNvPicPr>
          <p:nvPr/>
        </p:nvPicPr>
        <p:blipFill>
          <a:blip r:embed="rId3" cstate="print">
            <a:lum bright="29000" contrast="-37000"/>
          </a:blip>
          <a:srcRect/>
          <a:stretch>
            <a:fillRect/>
          </a:stretch>
        </p:blipFill>
        <p:spPr bwMode="auto">
          <a:xfrm>
            <a:off x="2843213" y="1773238"/>
            <a:ext cx="3303587" cy="3497262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467544" y="24928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de-A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de-A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Schulungsunterlage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4400" b="1" dirty="0" smtClean="0">
                <a:latin typeface="Cambria" pitchFamily="18" charset="0"/>
                <a:ea typeface="+mj-ea"/>
                <a:cs typeface="+mj-cs"/>
              </a:rPr>
              <a:t>Prüfkarteiblätter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4400" b="1" dirty="0" smtClean="0">
                <a:latin typeface="Cambria" pitchFamily="18" charset="0"/>
                <a:ea typeface="+mj-ea"/>
                <a:cs typeface="+mj-cs"/>
              </a:rPr>
              <a:t>u</a:t>
            </a:r>
            <a:r>
              <a:rPr kumimoji="0" lang="de-A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nd</a:t>
            </a:r>
            <a:endParaRPr kumimoji="0" lang="de-A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4400" b="1" dirty="0" smtClean="0">
                <a:latin typeface="Cambria" pitchFamily="18" charset="0"/>
                <a:ea typeface="+mj-ea"/>
                <a:cs typeface="+mj-cs"/>
              </a:rPr>
              <a:t>Personalblatt</a:t>
            </a:r>
            <a:endParaRPr kumimoji="0" lang="de-A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LA - Prüfblatt:</a:t>
            </a:r>
            <a:endParaRPr lang="de-AT" sz="3200" b="0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196" y="2132856"/>
            <a:ext cx="7236296" cy="35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67544" y="2519898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500" dirty="0" smtClean="0">
                <a:latin typeface="Cambria" pitchFamily="18" charset="0"/>
              </a:rPr>
              <a:t>Bei sämtlichen Prüfungen lt. Prüfkarteiblatt ist als Prüfergebnis „I.O“ oder „N.I.O“ einzutragen!</a:t>
            </a:r>
            <a:endParaRPr lang="de-AT" sz="2500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04056"/>
          </a:xfrm>
        </p:spPr>
        <p:txBody>
          <a:bodyPr/>
          <a:lstStyle/>
          <a:p>
            <a:pPr algn="l"/>
            <a:r>
              <a:rPr lang="de-AT" sz="3200" b="0" u="sng" smtClean="0"/>
              <a:t>MERKE!</a:t>
            </a:r>
            <a:endParaRPr lang="de-AT" sz="3200" b="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Maske - Deckblatt:</a:t>
            </a:r>
            <a:endParaRPr lang="de-AT" sz="3200" b="0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158330" cy="32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Maske - Prüfblatt:</a:t>
            </a:r>
            <a:endParaRPr lang="de-AT" sz="3200" b="0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596" y="2060848"/>
            <a:ext cx="696286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PA - Deckblatt:</a:t>
            </a:r>
            <a:endParaRPr lang="de-AT" sz="3200" b="0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504" y="1628800"/>
            <a:ext cx="8095936" cy="27554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315" t="20180"/>
          <a:stretch>
            <a:fillRect/>
          </a:stretch>
        </p:blipFill>
        <p:spPr bwMode="auto">
          <a:xfrm>
            <a:off x="4788024" y="4077072"/>
            <a:ext cx="2592288" cy="23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Gerade Verbindung mit Pfeil 8"/>
          <p:cNvCxnSpPr/>
          <p:nvPr/>
        </p:nvCxnSpPr>
        <p:spPr>
          <a:xfrm>
            <a:off x="5220072" y="3356992"/>
            <a:ext cx="864096" cy="2304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29870" r="17976" b="4884"/>
          <a:stretch>
            <a:fillRect/>
          </a:stretch>
        </p:blipFill>
        <p:spPr bwMode="auto">
          <a:xfrm>
            <a:off x="2411760" y="4077072"/>
            <a:ext cx="2232248" cy="236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Gerade Verbindung mit Pfeil 9"/>
          <p:cNvCxnSpPr/>
          <p:nvPr/>
        </p:nvCxnSpPr>
        <p:spPr>
          <a:xfrm>
            <a:off x="3635896" y="3356992"/>
            <a:ext cx="144016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Gerade Verbindung mit Pfeil 14"/>
          <p:cNvCxnSpPr/>
          <p:nvPr/>
        </p:nvCxnSpPr>
        <p:spPr>
          <a:xfrm flipH="1">
            <a:off x="1475656" y="3284984"/>
            <a:ext cx="1008112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1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PA - Prüfblatt:</a:t>
            </a:r>
            <a:endParaRPr lang="de-AT" sz="3200" b="0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160" y="2276872"/>
            <a:ext cx="7884368" cy="32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Pressluftflaschen - Kontrollblatt:</a:t>
            </a:r>
            <a:endParaRPr lang="de-AT" sz="3200" b="0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822141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67544" y="2519898"/>
            <a:ext cx="82809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500" dirty="0" smtClean="0">
                <a:latin typeface="Cambria" pitchFamily="18" charset="0"/>
              </a:rPr>
              <a:t>Sämtliche Prüfblätter sind bis zum Ausscheiden des </a:t>
            </a:r>
            <a:r>
              <a:rPr lang="de-AT" sz="2500" dirty="0">
                <a:latin typeface="Cambria" pitchFamily="18" charset="0"/>
              </a:rPr>
              <a:t>G</a:t>
            </a:r>
            <a:r>
              <a:rPr lang="de-AT" sz="2500" dirty="0" smtClean="0">
                <a:latin typeface="Cambria" pitchFamily="18" charset="0"/>
              </a:rPr>
              <a:t>erätes aufzubewahren!</a:t>
            </a:r>
          </a:p>
          <a:p>
            <a:endParaRPr lang="de-AT" sz="2500" dirty="0">
              <a:latin typeface="Cambria" pitchFamily="18" charset="0"/>
              <a:ea typeface="+mj-ea"/>
              <a:cs typeface="+mj-cs"/>
            </a:endParaRPr>
          </a:p>
          <a:p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Das Personalblatt ist bis zum endgültigen Ausscheiden des AGT als aktiver AGT aufzubewahren! 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04056"/>
          </a:xfrm>
        </p:spPr>
        <p:txBody>
          <a:bodyPr/>
          <a:lstStyle/>
          <a:p>
            <a:pPr algn="l"/>
            <a:r>
              <a:rPr lang="de-AT" sz="3200" b="0" u="sng" smtClean="0"/>
              <a:t>MERKE!</a:t>
            </a:r>
            <a:endParaRPr lang="de-AT" sz="3200" b="0" u="sng" dirty="0"/>
          </a:p>
        </p:txBody>
      </p:sp>
    </p:spTree>
    <p:extLst>
      <p:ext uri="{BB962C8B-B14F-4D97-AF65-F5344CB8AC3E}">
        <p14:creationId xmlns:p14="http://schemas.microsoft.com/office/powerpoint/2010/main" val="6900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OBI </a:t>
            </a:r>
            <a:r>
              <a:rPr lang="de-AT" dirty="0" err="1" smtClean="0"/>
              <a:t>d.F</a:t>
            </a:r>
            <a:r>
              <a:rPr lang="de-AT" dirty="0" smtClean="0"/>
              <a:t>. Bernhard Weixler</a:t>
            </a:r>
            <a:endParaRPr lang="de-AT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95536" y="1988840"/>
            <a:ext cx="82296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Der Atemschutzwart ist für die </a:t>
            </a:r>
            <a:r>
              <a:rPr kumimoji="0" lang="de-A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WARTUNG</a:t>
            </a:r>
            <a:r>
              <a:rPr kumimoji="0" lang="de-A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und </a:t>
            </a:r>
            <a:r>
              <a:rPr kumimoji="0" lang="de-A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PRÜFUNG</a:t>
            </a:r>
            <a:r>
              <a:rPr kumimoji="0" lang="de-A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der AS-Geräte nach Gebrauch, die periodische Überprüfung der AS-Geräte und die damit verbundene </a:t>
            </a:r>
            <a:r>
              <a:rPr kumimoji="0" lang="de-A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VERWALTUNG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(= Führen der Atemschutzkartei)</a:t>
            </a:r>
            <a:r>
              <a:rPr kumimoji="0" lang="de-AT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de-A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zuständig. </a:t>
            </a:r>
            <a:endParaRPr kumimoji="0" lang="de-AT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23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Prüfung nach Gebrauch:</a:t>
            </a:r>
            <a:endParaRPr lang="de-AT" sz="3200" b="0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67544" y="2564904"/>
            <a:ext cx="83529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Sichtprüfung aller AS-Gerätschaften (auch Membrane etc.)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3590726"/>
            <a:ext cx="8496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Prüfung von PA, LA und Masken lt. Prüfkarteiblatt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7544" y="4725144"/>
            <a:ext cx="8496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Alle Tätigkeiten sind nachweislich zu dokumentieren</a:t>
            </a:r>
          </a:p>
        </p:txBody>
      </p:sp>
      <p:sp>
        <p:nvSpPr>
          <p:cNvPr id="10" name="Rechteck 9"/>
          <p:cNvSpPr/>
          <p:nvPr/>
        </p:nvSpPr>
        <p:spPr>
          <a:xfrm>
            <a:off x="467544" y="4176082"/>
            <a:ext cx="8496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Prüfung der Funktion der Totmannwarner</a:t>
            </a:r>
          </a:p>
        </p:txBody>
      </p:sp>
      <p:sp>
        <p:nvSpPr>
          <p:cNvPr id="11" name="Rechteck 10"/>
          <p:cNvSpPr/>
          <p:nvPr/>
        </p:nvSpPr>
        <p:spPr>
          <a:xfrm>
            <a:off x="467544" y="3095962"/>
            <a:ext cx="74888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Reinigung, Desinfektion von LA, Maske und ggf. 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Monatliche Überprüfung:</a:t>
            </a:r>
            <a:endParaRPr lang="de-AT" sz="3200" b="0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67544" y="2519898"/>
            <a:ext cx="8280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</a:rPr>
              <a:t>Sichtprüfung aller AS-Gerätschaften (auch Membrane etc.)</a:t>
            </a:r>
            <a:endParaRPr lang="de-AT" sz="2500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3501008"/>
            <a:ext cx="66247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Fülldruckkontrolle aller Pressluftflaschen</a:t>
            </a:r>
          </a:p>
        </p:txBody>
      </p:sp>
      <p:sp>
        <p:nvSpPr>
          <p:cNvPr id="10" name="Rechteck 9"/>
          <p:cNvSpPr/>
          <p:nvPr/>
        </p:nvSpPr>
        <p:spPr>
          <a:xfrm>
            <a:off x="467544" y="3960058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Hochdruckdichtprüfung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467544" y="4437112"/>
            <a:ext cx="40435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Ansprechdruck Warnsignal</a:t>
            </a:r>
          </a:p>
        </p:txBody>
      </p:sp>
      <p:sp>
        <p:nvSpPr>
          <p:cNvPr id="12" name="Rechteck 11"/>
          <p:cNvSpPr/>
          <p:nvPr/>
        </p:nvSpPr>
        <p:spPr>
          <a:xfrm>
            <a:off x="467544" y="4941168"/>
            <a:ext cx="8496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</a:rPr>
              <a:t>Alle Tätigkeiten sind nachweislich zu dokumentieren</a:t>
            </a:r>
            <a:endParaRPr lang="de-AT" sz="2500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67544" y="2996952"/>
            <a:ext cx="8496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sz="2500" dirty="0" smtClean="0">
                <a:latin typeface="Cambria" pitchFamily="18" charset="0"/>
                <a:ea typeface="+mj-ea"/>
                <a:cs typeface="+mj-cs"/>
              </a:rPr>
              <a:t>Funktion der Totmannwarner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67544" y="251989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 smtClean="0">
                <a:hlinkClick r:id="rId2"/>
              </a:rPr>
              <a:t>http://www.lfv.steiermark.at/Home/Sachgebiete/Atemschutz.aspx</a:t>
            </a:r>
            <a:endParaRPr lang="de-AT" sz="2500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Prüfblätter und Personalblatt:</a:t>
            </a:r>
            <a:endParaRPr lang="de-AT" sz="3200" b="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Personalblatt:</a:t>
            </a:r>
            <a:endParaRPr lang="de-AT" sz="3200" b="0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/>
          <a:srcRect l="3149" t="752" r="2389"/>
          <a:stretch/>
        </p:blipFill>
        <p:spPr>
          <a:xfrm>
            <a:off x="2242084" y="1733976"/>
            <a:ext cx="4680519" cy="46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67544" y="2519898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500" dirty="0" smtClean="0">
                <a:latin typeface="Cambria" pitchFamily="18" charset="0"/>
              </a:rPr>
              <a:t>Für alle Atemschutzgeräteträger ist ein Personalblatt </a:t>
            </a:r>
          </a:p>
          <a:p>
            <a:r>
              <a:rPr lang="de-AT" sz="2500" dirty="0" smtClean="0">
                <a:latin typeface="Cambria" pitchFamily="18" charset="0"/>
              </a:rPr>
              <a:t>zu führen!</a:t>
            </a:r>
            <a:endParaRPr lang="de-AT" sz="2500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MERKE!</a:t>
            </a:r>
            <a:endParaRPr lang="de-AT" sz="3200" b="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67544" y="2519898"/>
            <a:ext cx="82809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500" dirty="0" smtClean="0">
                <a:latin typeface="Cambria" pitchFamily="18" charset="0"/>
              </a:rPr>
              <a:t>Wenn bei einem Einsatz oder einer Übung vom selben AGT ein PA 2x aufgenommen wird, ist dass als eigener E/Ü einzutragen – Verwendungsdauer jeweils 30 Minuten (PA)</a:t>
            </a:r>
            <a:endParaRPr lang="de-AT" sz="2500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04056"/>
          </a:xfrm>
        </p:spPr>
        <p:txBody>
          <a:bodyPr/>
          <a:lstStyle/>
          <a:p>
            <a:pPr algn="l"/>
            <a:r>
              <a:rPr lang="de-AT" sz="3200" b="0" u="sng" smtClean="0"/>
              <a:t>MERKE!</a:t>
            </a:r>
            <a:endParaRPr lang="de-AT" sz="3200" b="0" u="sng" dirty="0"/>
          </a:p>
        </p:txBody>
      </p:sp>
    </p:spTree>
    <p:extLst>
      <p:ext uri="{BB962C8B-B14F-4D97-AF65-F5344CB8AC3E}">
        <p14:creationId xmlns:p14="http://schemas.microsoft.com/office/powerpoint/2010/main" val="22656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2596-FB4F-4837-8BC8-DB8A8CB393E6}" type="datetime1">
              <a:rPr lang="de-AT" smtClean="0"/>
              <a:pPr>
                <a:defRPr/>
              </a:pPr>
              <a:t>13.02.2019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OBI </a:t>
            </a:r>
            <a:r>
              <a:rPr lang="de-AT" dirty="0" err="1"/>
              <a:t>d.F</a:t>
            </a:r>
            <a:r>
              <a:rPr lang="de-AT" dirty="0"/>
              <a:t>. Bernhard Weixler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 algn="l"/>
            <a:r>
              <a:rPr lang="de-AT" sz="3200" b="0" u="sng" dirty="0" smtClean="0"/>
              <a:t>LA - Deckblatt:</a:t>
            </a:r>
            <a:endParaRPr lang="de-AT" sz="3200" b="0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214" y="1628800"/>
            <a:ext cx="7230259" cy="33843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4615" b="15898"/>
          <a:stretch>
            <a:fillRect/>
          </a:stretch>
        </p:blipFill>
        <p:spPr bwMode="auto">
          <a:xfrm>
            <a:off x="2339752" y="4653136"/>
            <a:ext cx="38735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Gerade Verbindung mit Pfeil 8"/>
          <p:cNvCxnSpPr/>
          <p:nvPr/>
        </p:nvCxnSpPr>
        <p:spPr>
          <a:xfrm flipH="1">
            <a:off x="4283968" y="3501008"/>
            <a:ext cx="360040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Bildschirmpräsentation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Larissa</vt:lpstr>
      <vt:lpstr>PowerPoint-Präsentation</vt:lpstr>
      <vt:lpstr>PowerPoint-Präsentation</vt:lpstr>
      <vt:lpstr>Prüfung nach Gebrauch:</vt:lpstr>
      <vt:lpstr>Monatliche Überprüfung:</vt:lpstr>
      <vt:lpstr>Prüfblätter und Personalblatt:</vt:lpstr>
      <vt:lpstr>Personalblatt:</vt:lpstr>
      <vt:lpstr>MERKE!</vt:lpstr>
      <vt:lpstr>MERKE!</vt:lpstr>
      <vt:lpstr>LA - Deckblatt:</vt:lpstr>
      <vt:lpstr>LA - Prüfblatt:</vt:lpstr>
      <vt:lpstr>MERKE!</vt:lpstr>
      <vt:lpstr>Maske - Deckblatt:</vt:lpstr>
      <vt:lpstr>Maske - Prüfblatt:</vt:lpstr>
      <vt:lpstr>PA - Deckblatt:</vt:lpstr>
      <vt:lpstr>PA - Prüfblatt:</vt:lpstr>
      <vt:lpstr>Pressluftflaschen - Kontrollblatt:</vt:lpstr>
      <vt:lpstr>MERKE!</vt:lpstr>
    </vt:vector>
  </TitlesOfParts>
  <Company>dermeier.at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Meier</dc:creator>
  <cp:lastModifiedBy>Weixler, Bernhard</cp:lastModifiedBy>
  <cp:revision>198</cp:revision>
  <dcterms:created xsi:type="dcterms:W3CDTF">2012-10-09T11:21:29Z</dcterms:created>
  <dcterms:modified xsi:type="dcterms:W3CDTF">2019-02-13T08:57:33Z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